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6" r:id="rId1"/>
  </p:sldMasterIdLst>
  <p:notesMasterIdLst>
    <p:notesMasterId r:id="rId16"/>
  </p:notesMasterIdLst>
  <p:sldIdLst>
    <p:sldId id="256" r:id="rId2"/>
    <p:sldId id="320" r:id="rId3"/>
    <p:sldId id="334" r:id="rId4"/>
    <p:sldId id="336" r:id="rId5"/>
    <p:sldId id="338" r:id="rId6"/>
    <p:sldId id="352" r:id="rId7"/>
    <p:sldId id="347" r:id="rId8"/>
    <p:sldId id="342" r:id="rId9"/>
    <p:sldId id="340" r:id="rId10"/>
    <p:sldId id="346" r:id="rId11"/>
    <p:sldId id="348" r:id="rId12"/>
    <p:sldId id="351" r:id="rId13"/>
    <p:sldId id="353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FF"/>
    <a:srgbClr val="F2F2F2"/>
    <a:srgbClr val="FFCCFF"/>
    <a:srgbClr val="CCECFF"/>
    <a:srgbClr val="000099"/>
    <a:srgbClr val="FFCCCC"/>
    <a:srgbClr val="0099CC"/>
    <a:srgbClr val="00CCFF"/>
    <a:srgbClr val="66FFFF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534" autoAdjust="0"/>
    <p:restoredTop sz="94660"/>
  </p:normalViewPr>
  <p:slideViewPr>
    <p:cSldViewPr snapToGrid="0">
      <p:cViewPr varScale="1">
        <p:scale>
          <a:sx n="83" d="100"/>
          <a:sy n="83" d="100"/>
        </p:scale>
        <p:origin x="120" y="1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871B0D-4F18-4013-AF52-496E33895EC2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6AA4A-B697-48ED-980A-613577F17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72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262F1-CA04-491B-B1C1-473CC29CB169}" type="datetime1">
              <a:rPr lang="en-US" smtClean="0"/>
              <a:t>10/14/2021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38648-0C72-4714-BE6F-C3B55BE5923F}" type="datetime1">
              <a:rPr lang="en-US" smtClean="0"/>
              <a:t>10/14/2021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CEB22-F656-4582-B3C7-8931E0F1A6AF}" type="datetime1">
              <a:rPr lang="en-US" smtClean="0"/>
              <a:t>10/14/2021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FB226-AA7D-408A-B728-D01D7420DC09}" type="datetime1">
              <a:rPr lang="en-US" smtClean="0"/>
              <a:t>10/14/2021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10994" y="6236208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62FA3-3AAB-4E1D-890D-6F27962F15CC}" type="datetime1">
              <a:rPr lang="en-US" smtClean="0"/>
              <a:t>10/14/2021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91684-CB86-4A94-86CD-B832C3C95D42}" type="datetime1">
              <a:rPr lang="en-US" smtClean="0"/>
              <a:t>10/14/2021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FD8FE-4878-4EEA-89FD-FBACD163FCF9}" type="datetime1">
              <a:rPr lang="en-US" smtClean="0"/>
              <a:t>10/14/2021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6B37F-CE08-4A0E-B1DB-6DC1C4B8BE57}" type="datetime1">
              <a:rPr lang="en-US" smtClean="0"/>
              <a:t>10/14/2021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C6B89-A281-4756-8783-A9E669C43FB4}" type="datetime1">
              <a:rPr lang="en-US" smtClean="0"/>
              <a:t>10/14/2021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DB103-AD3C-460A-81AF-3E7F6B22534C}" type="datetime1">
              <a:rPr lang="en-US" smtClean="0"/>
              <a:t>10/14/2021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78D40451-CD2F-4692-8FE1-D88FB5CDFADE}" type="datetime1">
              <a:rPr lang="en-US" smtClean="0"/>
              <a:t>10/14/2021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AEDF3073-24A5-4D36-A72B-B8AC0072C376}" type="datetime1">
              <a:rPr lang="en-US" smtClean="0"/>
              <a:t>10/14/2021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ata.world/lynne588/walt-disney-world-ride-data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tripadvisor.com/Attractions-g34515-Activities-a_allAttractions.true-Orlando_Florida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towardsdatascience.com/1-to-5-star-ratings-classification-or-regression-b0462708a4df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1920240"/>
            <a:ext cx="8991600" cy="2112424"/>
          </a:xfrm>
          <a:solidFill>
            <a:srgbClr val="F2F2F2">
              <a:alpha val="85098"/>
            </a:srgbClr>
          </a:solidFill>
          <a:ln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en-US" sz="4300" b="1" cap="none" spc="-100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  <a:t>GA </a:t>
            </a:r>
            <a:r>
              <a:rPr lang="en-US" sz="4300" b="1" cap="none" spc="-100" dirty="0">
                <a:solidFill>
                  <a:schemeClr val="bg1"/>
                </a:solidFill>
                <a:latin typeface="Palatino Linotype" panose="02040502050505030304" pitchFamily="18" charset="0"/>
              </a:rPr>
              <a:t>D</a:t>
            </a:r>
            <a:r>
              <a:rPr lang="en-US" sz="4300" b="1" cap="none" spc="-100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  <a:t>ata Science Capstone Project:</a:t>
            </a:r>
            <a:br>
              <a:rPr lang="en-US" sz="4300" b="1" cap="none" spc="-100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</a:br>
            <a:r>
              <a:rPr lang="en-US" sz="4300" b="1" cap="none" spc="-100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  <a:t>Predicting Attraction Popularity</a:t>
            </a:r>
            <a:br>
              <a:rPr lang="en-US" sz="4300" b="1" cap="none" spc="-100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</a:br>
            <a:r>
              <a:rPr lang="en-US" sz="4300" b="1" cap="none" spc="-100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  <a:t>at Walt Disney World</a:t>
            </a:r>
            <a:endParaRPr lang="en-US" sz="4300" b="1" cap="none" spc="-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000" b="1" dirty="0" smtClean="0">
                <a:ln w="9525">
                  <a:noFill/>
                </a:ln>
                <a:solidFill>
                  <a:schemeClr val="bg1"/>
                </a:solidFill>
                <a:effectLst>
                  <a:glow rad="76200">
                    <a:schemeClr val="tx1">
                      <a:lumMod val="95000"/>
                    </a:schemeClr>
                  </a:glow>
                </a:effectLst>
                <a:latin typeface="Palatino Linotype" panose="02040502050505030304" pitchFamily="18" charset="0"/>
              </a:rPr>
              <a:t>Christopher Doughty</a:t>
            </a:r>
          </a:p>
          <a:p>
            <a:r>
              <a:rPr lang="en-US" sz="3000" b="1" dirty="0" smtClean="0">
                <a:ln w="9525">
                  <a:noFill/>
                </a:ln>
                <a:solidFill>
                  <a:schemeClr val="bg1"/>
                </a:solidFill>
                <a:effectLst>
                  <a:glow rad="76200">
                    <a:schemeClr val="tx1">
                      <a:lumMod val="95000"/>
                    </a:schemeClr>
                  </a:glow>
                </a:effectLst>
                <a:latin typeface="Palatino Linotype" panose="02040502050505030304" pitchFamily="18" charset="0"/>
              </a:rPr>
              <a:t>October 14, 2021</a:t>
            </a:r>
            <a:endParaRPr lang="en-US" sz="3000" b="1" dirty="0">
              <a:ln w="9525">
                <a:noFill/>
              </a:ln>
              <a:solidFill>
                <a:schemeClr val="bg1"/>
              </a:solidFill>
              <a:effectLst>
                <a:glow rad="76200">
                  <a:schemeClr val="tx1">
                    <a:lumMod val="95000"/>
                  </a:schemeClr>
                </a:glo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65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225783"/>
            <a:ext cx="7729728" cy="1188720"/>
          </a:xfrm>
        </p:spPr>
        <p:txBody>
          <a:bodyPr>
            <a:normAutofit/>
          </a:bodyPr>
          <a:lstStyle/>
          <a:p>
            <a:r>
              <a:rPr lang="en-US" sz="5000" dirty="0" smtClean="0">
                <a:latin typeface="Palatino Linotype" panose="02040502050505030304" pitchFamily="18" charset="0"/>
              </a:rPr>
              <a:t>modeling</a:t>
            </a:r>
            <a:endParaRPr lang="en-US" sz="5000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680" y="1732880"/>
            <a:ext cx="10431919" cy="4704865"/>
          </a:xfrm>
          <a:solidFill>
            <a:srgbClr val="FFFFFF"/>
          </a:solidFill>
          <a:ln w="1905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0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Determined that perhaps the ride attribute data wouldn’t work, and wanted to try looking at the textual data instead</a:t>
            </a:r>
          </a:p>
          <a:p>
            <a:pPr>
              <a:buClr>
                <a:schemeClr val="tx1"/>
              </a:buClr>
            </a:pPr>
            <a:r>
              <a:rPr lang="en-US" sz="3000" dirty="0">
                <a:solidFill>
                  <a:schemeClr val="tx1"/>
                </a:solidFill>
                <a:latin typeface="Palatino Linotype" panose="02040502050505030304" pitchFamily="18" charset="0"/>
              </a:rPr>
              <a:t>Used natural language processing to tokenize the body of the review text and use only those tokens to predict the rating (dropped the ride </a:t>
            </a:r>
            <a:r>
              <a:rPr lang="en-US" sz="30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characteristic features)</a:t>
            </a:r>
          </a:p>
          <a:p>
            <a:pPr>
              <a:buClr>
                <a:schemeClr val="tx1"/>
              </a:buClr>
            </a:pPr>
            <a:r>
              <a:rPr lang="en-US" sz="30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Also decided to simplify prediction from multi-classification, to just a binary 1- or 5-star prediction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10994" y="6236208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z="1300" b="1" smtClean="0">
                <a:latin typeface="Palatino Linotype" panose="02040502050505030304" pitchFamily="18" charset="0"/>
              </a:rPr>
              <a:pPr/>
              <a:t>10</a:t>
            </a:fld>
            <a:endParaRPr lang="en-US" sz="1300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20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225783"/>
            <a:ext cx="7729728" cy="1188720"/>
          </a:xfrm>
        </p:spPr>
        <p:txBody>
          <a:bodyPr>
            <a:normAutofit/>
          </a:bodyPr>
          <a:lstStyle/>
          <a:p>
            <a:r>
              <a:rPr lang="en-US" sz="5000" dirty="0" smtClean="0">
                <a:latin typeface="Palatino Linotype" panose="02040502050505030304" pitchFamily="18" charset="0"/>
              </a:rPr>
              <a:t>modeling</a:t>
            </a:r>
            <a:endParaRPr lang="en-US" sz="5000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680" y="1732880"/>
            <a:ext cx="10431919" cy="4704865"/>
          </a:xfrm>
          <a:solidFill>
            <a:srgbClr val="FFFFFF"/>
          </a:solidFill>
          <a:ln w="1905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3000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  <a:t>A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10994" y="6236208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z="1300" b="1" smtClean="0">
                <a:latin typeface="Palatino Linotype" panose="02040502050505030304" pitchFamily="18" charset="0"/>
              </a:rPr>
              <a:pPr/>
              <a:t>11</a:t>
            </a:fld>
            <a:endParaRPr lang="en-US" sz="1300" b="1" dirty="0">
              <a:latin typeface="Palatino Linotype" panose="0204050205050503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801" y="3740658"/>
            <a:ext cx="3038475" cy="24955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7933801" y="1861166"/>
            <a:ext cx="3038475" cy="923330"/>
          </a:xfrm>
          <a:prstGeom prst="rect">
            <a:avLst/>
          </a:prstGeom>
          <a:solidFill>
            <a:srgbClr val="CCEC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(3) Mulitnomal NB</a:t>
            </a:r>
          </a:p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Grid Search Pipeline with stop words excluded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401" y="3740658"/>
            <a:ext cx="3038475" cy="24955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4605828" y="1861166"/>
            <a:ext cx="2911619" cy="923330"/>
          </a:xfrm>
          <a:prstGeom prst="rect">
            <a:avLst/>
          </a:prstGeom>
          <a:solidFill>
            <a:srgbClr val="CC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(2) Mulitnomal NB</a:t>
            </a:r>
          </a:p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Grid Search Pipeline with stop words included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01" y="3740658"/>
            <a:ext cx="3038475" cy="24955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1151001" y="1861166"/>
            <a:ext cx="3038475" cy="923330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(1) Logistic Regression</a:t>
            </a:r>
          </a:p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Grid Search Pipeline with stop words excluded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43090" y="2819866"/>
            <a:ext cx="3038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Palatino Linotype" panose="02040502050505030304" pitchFamily="18" charset="0"/>
              </a:rPr>
              <a:t>Precision: 79%</a:t>
            </a:r>
          </a:p>
          <a:p>
            <a:r>
              <a:rPr lang="en-US" b="1" dirty="0" smtClean="0">
                <a:latin typeface="Palatino Linotype" panose="02040502050505030304" pitchFamily="18" charset="0"/>
              </a:rPr>
              <a:t>Recall: 36%</a:t>
            </a:r>
          </a:p>
          <a:p>
            <a:r>
              <a:rPr lang="en-US" b="1" dirty="0" smtClean="0">
                <a:latin typeface="Palatino Linotype" panose="02040502050505030304" pitchFamily="18" charset="0"/>
              </a:rPr>
              <a:t>F-1 score: 49%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0491" y="2819866"/>
            <a:ext cx="3038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Palatino Linotype" panose="02040502050505030304" pitchFamily="18" charset="0"/>
              </a:rPr>
              <a:t>Precision: 86%</a:t>
            </a:r>
          </a:p>
          <a:p>
            <a:r>
              <a:rPr lang="en-US" b="1" dirty="0" smtClean="0">
                <a:latin typeface="Palatino Linotype" panose="02040502050505030304" pitchFamily="18" charset="0"/>
              </a:rPr>
              <a:t>Recall: 56%</a:t>
            </a:r>
          </a:p>
          <a:p>
            <a:r>
              <a:rPr lang="en-US" b="1" dirty="0" smtClean="0">
                <a:latin typeface="Palatino Linotype" panose="02040502050505030304" pitchFamily="18" charset="0"/>
              </a:rPr>
              <a:t>F-1 score: </a:t>
            </a:r>
            <a:r>
              <a:rPr lang="en-US" b="1" dirty="0">
                <a:latin typeface="Palatino Linotype" panose="02040502050505030304" pitchFamily="18" charset="0"/>
              </a:rPr>
              <a:t>6</a:t>
            </a:r>
            <a:r>
              <a:rPr lang="en-US" b="1" dirty="0" smtClean="0">
                <a:latin typeface="Palatino Linotype" panose="02040502050505030304" pitchFamily="18" charset="0"/>
              </a:rPr>
              <a:t>8%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933801" y="2819866"/>
            <a:ext cx="3038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Palatino Linotype" panose="02040502050505030304" pitchFamily="18" charset="0"/>
              </a:rPr>
              <a:t>Precision: 74%</a:t>
            </a:r>
          </a:p>
          <a:p>
            <a:r>
              <a:rPr lang="en-US" b="1" dirty="0" smtClean="0">
                <a:latin typeface="Palatino Linotype" panose="02040502050505030304" pitchFamily="18" charset="0"/>
              </a:rPr>
              <a:t>Recall: 45%</a:t>
            </a:r>
          </a:p>
          <a:p>
            <a:r>
              <a:rPr lang="en-US" b="1" dirty="0" smtClean="0">
                <a:latin typeface="Palatino Linotype" panose="02040502050505030304" pitchFamily="18" charset="0"/>
              </a:rPr>
              <a:t>F-1 score: 56%</a:t>
            </a:r>
            <a:endParaRPr lang="en-US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90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225783"/>
            <a:ext cx="7729728" cy="1188720"/>
          </a:xfrm>
        </p:spPr>
        <p:txBody>
          <a:bodyPr>
            <a:normAutofit/>
          </a:bodyPr>
          <a:lstStyle/>
          <a:p>
            <a:r>
              <a:rPr lang="en-US" sz="5000" dirty="0" smtClean="0">
                <a:latin typeface="Palatino Linotype" panose="02040502050505030304" pitchFamily="18" charset="0"/>
              </a:rPr>
              <a:t>modeling</a:t>
            </a:r>
            <a:endParaRPr lang="en-US" sz="5000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680" y="1732880"/>
            <a:ext cx="10431919" cy="4704865"/>
          </a:xfrm>
          <a:solidFill>
            <a:srgbClr val="FFFFFF"/>
          </a:solidFill>
          <a:ln w="1905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3000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  <a:t>A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10994" y="6236208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z="1300" b="1" smtClean="0">
                <a:latin typeface="Palatino Linotype" panose="02040502050505030304" pitchFamily="18" charset="0"/>
              </a:rPr>
              <a:pPr/>
              <a:t>12</a:t>
            </a:fld>
            <a:endParaRPr lang="en-US" sz="1300" b="1" dirty="0">
              <a:latin typeface="Palatino Linotype" panose="0204050205050503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33801" y="1861166"/>
            <a:ext cx="3038475" cy="369332"/>
          </a:xfrm>
          <a:prstGeom prst="rect">
            <a:avLst/>
          </a:prstGeom>
          <a:solidFill>
            <a:srgbClr val="CCEC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(3) Multinomial NB Alt. 2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05828" y="1861166"/>
            <a:ext cx="2911619" cy="369332"/>
          </a:xfrm>
          <a:prstGeom prst="rect">
            <a:avLst/>
          </a:prstGeom>
          <a:solidFill>
            <a:srgbClr val="CC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(2) Multinomial NB Alt. 1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51001" y="1861166"/>
            <a:ext cx="3038475" cy="369332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(1) Logistic Regression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3" t="21793" r="77287" b="28209"/>
          <a:stretch/>
        </p:blipFill>
        <p:spPr>
          <a:xfrm>
            <a:off x="9573491" y="2543116"/>
            <a:ext cx="1398785" cy="37706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9" t="22145" r="78636" b="25324"/>
          <a:stretch/>
        </p:blipFill>
        <p:spPr>
          <a:xfrm>
            <a:off x="7937851" y="2543115"/>
            <a:ext cx="1139041" cy="37706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5" t="24276" r="78977" b="23670"/>
          <a:stretch/>
        </p:blipFill>
        <p:spPr>
          <a:xfrm>
            <a:off x="4605044" y="2532107"/>
            <a:ext cx="1171726" cy="37738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2" t="24192" r="77160" b="23788"/>
          <a:stretch/>
        </p:blipFill>
        <p:spPr>
          <a:xfrm>
            <a:off x="6070245" y="2536073"/>
            <a:ext cx="1447202" cy="37699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3" t="22815" r="78068" b="17715"/>
          <a:stretch/>
        </p:blipFill>
        <p:spPr>
          <a:xfrm>
            <a:off x="3038139" y="2532107"/>
            <a:ext cx="1148413" cy="37738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1" t="22815" r="78409" b="22560"/>
          <a:stretch/>
        </p:blipFill>
        <p:spPr>
          <a:xfrm>
            <a:off x="1151005" y="2532107"/>
            <a:ext cx="1224646" cy="37738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7848237" y="2230498"/>
            <a:ext cx="323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Palatino Linotype" panose="02040502050505030304" pitchFamily="18" charset="0"/>
              </a:rPr>
              <a:t>Positive                            Negative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505531" y="2230498"/>
            <a:ext cx="323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Palatino Linotype" panose="02040502050505030304" pitchFamily="18" charset="0"/>
              </a:rPr>
              <a:t>Positive                          Negative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6169" y="2230498"/>
            <a:ext cx="323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Palatino Linotype" panose="02040502050505030304" pitchFamily="18" charset="0"/>
              </a:rPr>
              <a:t>Positive                            Negative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5" t="22545" r="78750" b="25178"/>
          <a:stretch/>
        </p:blipFill>
        <p:spPr>
          <a:xfrm>
            <a:off x="1837667" y="2532107"/>
            <a:ext cx="1200472" cy="37738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8" t="22036" r="79323" b="25628"/>
          <a:stretch/>
        </p:blipFill>
        <p:spPr>
          <a:xfrm>
            <a:off x="5196160" y="2535382"/>
            <a:ext cx="1007379" cy="37706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6" t="21661" r="78754" b="25164"/>
          <a:stretch/>
        </p:blipFill>
        <p:spPr>
          <a:xfrm>
            <a:off x="8553616" y="2543117"/>
            <a:ext cx="1100909" cy="37706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4468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225783"/>
            <a:ext cx="7729728" cy="1188720"/>
          </a:xfrm>
        </p:spPr>
        <p:txBody>
          <a:bodyPr>
            <a:normAutofit/>
          </a:bodyPr>
          <a:lstStyle/>
          <a:p>
            <a:r>
              <a:rPr lang="en-US" sz="5000" dirty="0" smtClean="0">
                <a:latin typeface="Palatino Linotype" panose="02040502050505030304" pitchFamily="18" charset="0"/>
              </a:rPr>
              <a:t>Next steps</a:t>
            </a:r>
            <a:endParaRPr lang="en-US" sz="5000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680" y="1732880"/>
            <a:ext cx="10431919" cy="4704865"/>
          </a:xfrm>
          <a:solidFill>
            <a:srgbClr val="FFFFFF"/>
          </a:solidFill>
          <a:ln w="19050"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en-US" sz="3000" dirty="0">
                <a:solidFill>
                  <a:schemeClr val="tx1"/>
                </a:solidFill>
                <a:latin typeface="Palatino Linotype" panose="02040502050505030304" pitchFamily="18" charset="0"/>
              </a:rPr>
              <a:t>Might be helpful as part of a park recommendation tool in an app to help guests plan their </a:t>
            </a:r>
            <a:r>
              <a:rPr lang="en-US" sz="30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visit</a:t>
            </a:r>
          </a:p>
          <a:p>
            <a:pPr>
              <a:buClr>
                <a:schemeClr val="tx1"/>
              </a:buClr>
            </a:pPr>
            <a:r>
              <a:rPr lang="en-US" sz="30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Sentiment analysis of the most important words used to predict ratings as a way of identifying best/worst ride characteristics</a:t>
            </a:r>
          </a:p>
          <a:p>
            <a:pPr>
              <a:buClr>
                <a:schemeClr val="tx1"/>
              </a:buClr>
            </a:pPr>
            <a:r>
              <a:rPr lang="en-US" sz="30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Would like to build upon the model by adding in the text from the review titles, as well as the dates, as seasonality may also impact enjoyment of different attractions – could also try a multi-classification model using natural language processing</a:t>
            </a:r>
          </a:p>
          <a:p>
            <a:pPr>
              <a:buClr>
                <a:schemeClr val="tx1"/>
              </a:buClr>
            </a:pPr>
            <a:r>
              <a:rPr lang="en-US" sz="30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Could revisit a model based on ride attributes at some point with additional data/new features about the rides</a:t>
            </a:r>
            <a:endParaRPr lang="en-US" sz="300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10994" y="6236208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z="1300" b="1" smtClean="0">
                <a:latin typeface="Palatino Linotype" panose="02040502050505030304" pitchFamily="18" charset="0"/>
              </a:rPr>
              <a:pPr/>
              <a:t>13</a:t>
            </a:fld>
            <a:endParaRPr lang="en-US" sz="1300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65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spc="0" dirty="0" smtClean="0">
                <a:latin typeface="Palatino Linotype" panose="02040502050505030304" pitchFamily="18" charset="0"/>
              </a:rPr>
              <a:t>Questions?</a:t>
            </a:r>
            <a:endParaRPr lang="en-US" sz="6000" b="1" spc="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88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225783"/>
            <a:ext cx="7729728" cy="1188720"/>
          </a:xfrm>
        </p:spPr>
        <p:txBody>
          <a:bodyPr>
            <a:normAutofit/>
          </a:bodyPr>
          <a:lstStyle/>
          <a:p>
            <a:r>
              <a:rPr lang="en-US" sz="5000" dirty="0" smtClean="0">
                <a:latin typeface="Palatino Linotype" panose="02040502050505030304" pitchFamily="18" charset="0"/>
              </a:rPr>
              <a:t>Problem</a:t>
            </a:r>
            <a:endParaRPr lang="en-US" sz="5000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680" y="1732880"/>
            <a:ext cx="10431919" cy="4704865"/>
          </a:xfrm>
          <a:solidFill>
            <a:srgbClr val="FFFFFF"/>
          </a:solidFill>
          <a:ln w="1905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000" dirty="0" smtClean="0">
                <a:solidFill>
                  <a:schemeClr val="tx1"/>
                </a:solidFill>
                <a:latin typeface="Palatino Linotype" panose="02040502050505030304" pitchFamily="18" charset="0"/>
                <a:cs typeface="Calibri" panose="020F0502020204030204" pitchFamily="34" charset="0"/>
              </a:rPr>
              <a:t>The Disney Parks branch of the Walt Disney Company wants to improve the guest experience by “imagineering” the best ride attractions possible – those that will have the most appeal to the broadest audience</a:t>
            </a:r>
          </a:p>
          <a:p>
            <a:pPr>
              <a:buClr>
                <a:schemeClr val="tx1"/>
              </a:buClr>
            </a:pPr>
            <a:r>
              <a:rPr lang="en-US" sz="3000" dirty="0" smtClean="0">
                <a:solidFill>
                  <a:schemeClr val="tx1"/>
                </a:solidFill>
                <a:latin typeface="Palatino Linotype" panose="02040502050505030304" pitchFamily="18" charset="0"/>
                <a:cs typeface="Calibri" panose="020F0502020204030204" pitchFamily="34" charset="0"/>
              </a:rPr>
              <a:t>Accordingly, it is seeking to design a recommendation tool that will facilitate smoother park experiences from among existing attractions, as well as determine what types of attractions to develop for future projects</a:t>
            </a:r>
            <a:endParaRPr lang="en-US" sz="3000" dirty="0">
              <a:solidFill>
                <a:schemeClr val="tx1"/>
              </a:solidFill>
              <a:latin typeface="Palatino Linotype" panose="02040502050505030304" pitchFamily="18" charset="0"/>
              <a:cs typeface="Calibri" panose="020F0502020204030204" pitchFamily="34" charset="0"/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10994" y="6236208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z="1300" b="1" smtClean="0">
                <a:latin typeface="Palatino Linotype" panose="02040502050505030304" pitchFamily="18" charset="0"/>
              </a:rPr>
              <a:pPr/>
              <a:t>2</a:t>
            </a:fld>
            <a:endParaRPr lang="en-US" sz="1300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02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225783"/>
            <a:ext cx="7729728" cy="1188720"/>
          </a:xfrm>
        </p:spPr>
        <p:txBody>
          <a:bodyPr>
            <a:normAutofit/>
          </a:bodyPr>
          <a:lstStyle/>
          <a:p>
            <a:r>
              <a:rPr lang="en-US" sz="5000" dirty="0" smtClean="0">
                <a:latin typeface="Palatino Linotype" panose="02040502050505030304" pitchFamily="18" charset="0"/>
              </a:rPr>
              <a:t>Data set</a:t>
            </a:r>
            <a:endParaRPr lang="en-US" sz="5000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680" y="1732880"/>
            <a:ext cx="10431919" cy="4704865"/>
          </a:xfrm>
          <a:solidFill>
            <a:srgbClr val="FFFFFF"/>
          </a:solidFill>
          <a:ln w="19050">
            <a:solidFill>
              <a:schemeClr val="tx1"/>
            </a:solidFill>
          </a:ln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en-US" sz="26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Obtained Walt </a:t>
            </a:r>
            <a:r>
              <a:rPr lang="en-US" sz="2600" dirty="0">
                <a:solidFill>
                  <a:schemeClr val="tx1"/>
                </a:solidFill>
                <a:latin typeface="Palatino Linotype" panose="02040502050505030304" pitchFamily="18" charset="0"/>
              </a:rPr>
              <a:t>Disney World Ride Data from </a:t>
            </a:r>
            <a:r>
              <a:rPr lang="en-US" sz="2600" dirty="0" err="1" smtClean="0">
                <a:solidFill>
                  <a:schemeClr val="tx1"/>
                </a:solidFill>
                <a:latin typeface="Palatino Linotype" panose="02040502050505030304" pitchFamily="18" charset="0"/>
              </a:rPr>
              <a:t>data.world</a:t>
            </a:r>
            <a:r>
              <a:rPr lang="en-US" sz="26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: </a:t>
            </a:r>
            <a:r>
              <a:rPr lang="en-US" sz="2600" dirty="0" smtClean="0">
                <a:solidFill>
                  <a:schemeClr val="tx1"/>
                </a:solidFill>
                <a:latin typeface="Palatino Linotype" panose="02040502050505030304" pitchFamily="18" charset="0"/>
                <a:hlinkClick r:id="rId2"/>
              </a:rPr>
              <a:t>https</a:t>
            </a:r>
            <a:r>
              <a:rPr lang="en-US" sz="2600" dirty="0">
                <a:solidFill>
                  <a:schemeClr val="tx1"/>
                </a:solidFill>
                <a:latin typeface="Palatino Linotype" panose="02040502050505030304" pitchFamily="18" charset="0"/>
                <a:hlinkClick r:id="rId2"/>
              </a:rPr>
              <a:t>://</a:t>
            </a:r>
            <a:r>
              <a:rPr lang="en-US" sz="2600" dirty="0" smtClean="0">
                <a:solidFill>
                  <a:schemeClr val="tx1"/>
                </a:solidFill>
                <a:latin typeface="Palatino Linotype" panose="02040502050505030304" pitchFamily="18" charset="0"/>
                <a:hlinkClick r:id="rId2"/>
              </a:rPr>
              <a:t>data.world/lynne588/walt-disney-world-ride-data</a:t>
            </a:r>
          </a:p>
          <a:p>
            <a:pPr>
              <a:buClr>
                <a:schemeClr val="tx1"/>
              </a:buClr>
            </a:pPr>
            <a:endParaRPr lang="en-US" sz="2600" dirty="0" smtClean="0">
              <a:solidFill>
                <a:schemeClr val="tx1"/>
              </a:solidFill>
              <a:latin typeface="Palatino Linotype" panose="02040502050505030304" pitchFamily="18" charset="0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2000" dirty="0" smtClean="0">
              <a:solidFill>
                <a:schemeClr val="tx1"/>
              </a:solidFill>
              <a:latin typeface="Palatino Linotype" panose="02040502050505030304" pitchFamily="18" charset="0"/>
            </a:endParaRPr>
          </a:p>
          <a:p>
            <a:pPr>
              <a:buClr>
                <a:schemeClr val="tx1"/>
              </a:buClr>
            </a:pPr>
            <a:r>
              <a:rPr lang="en-US" sz="26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Contains features such as park location, ride type, duration, ride age, height req., and age interest group for each ride</a:t>
            </a:r>
          </a:p>
          <a:p>
            <a:pPr>
              <a:spcBef>
                <a:spcPts val="0"/>
              </a:spcBef>
              <a:buClr>
                <a:schemeClr val="tx1"/>
              </a:buClr>
            </a:pPr>
            <a:r>
              <a:rPr lang="en-US" sz="26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Pre-cleaning: 46 </a:t>
            </a:r>
            <a:r>
              <a:rPr lang="en-US" sz="2600" dirty="0">
                <a:solidFill>
                  <a:schemeClr val="tx1"/>
                </a:solidFill>
                <a:latin typeface="Palatino Linotype" panose="02040502050505030304" pitchFamily="18" charset="0"/>
              </a:rPr>
              <a:t>rows </a:t>
            </a:r>
            <a:r>
              <a:rPr lang="en-US" sz="26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x </a:t>
            </a:r>
            <a:r>
              <a:rPr lang="en-US" sz="2600" dirty="0">
                <a:solidFill>
                  <a:schemeClr val="tx1"/>
                </a:solidFill>
                <a:latin typeface="Palatino Linotype" panose="02040502050505030304" pitchFamily="18" charset="0"/>
              </a:rPr>
              <a:t>28 </a:t>
            </a:r>
            <a:r>
              <a:rPr lang="en-US" sz="26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columns | Post: 45 </a:t>
            </a:r>
            <a:r>
              <a:rPr lang="en-US" sz="2600" dirty="0">
                <a:solidFill>
                  <a:schemeClr val="tx1"/>
                </a:solidFill>
                <a:latin typeface="Palatino Linotype" panose="02040502050505030304" pitchFamily="18" charset="0"/>
              </a:rPr>
              <a:t>rows x</a:t>
            </a:r>
            <a:r>
              <a:rPr lang="en-US" sz="26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sz="2600" dirty="0">
                <a:solidFill>
                  <a:schemeClr val="tx1"/>
                </a:solidFill>
                <a:latin typeface="Palatino Linotype" panose="02040502050505030304" pitchFamily="18" charset="0"/>
              </a:rPr>
              <a:t>24 </a:t>
            </a:r>
            <a:r>
              <a:rPr lang="en-US" sz="26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columns</a:t>
            </a:r>
          </a:p>
          <a:p>
            <a:pPr>
              <a:spcBef>
                <a:spcPts val="0"/>
              </a:spcBef>
              <a:buClr>
                <a:schemeClr val="tx1"/>
              </a:buClr>
            </a:pPr>
            <a:r>
              <a:rPr lang="en-US" sz="2600" dirty="0">
                <a:solidFill>
                  <a:schemeClr val="tx1"/>
                </a:solidFill>
                <a:latin typeface="Palatino Linotype" panose="02040502050505030304" pitchFamily="18" charset="0"/>
              </a:rPr>
              <a:t>Deleted 1 row (no review page), updated review data (data was originally compiled on October 23, 2019), renamed/lowercased columns, changed data types (string to Boolean), deleted 4 columns </a:t>
            </a:r>
            <a:r>
              <a:rPr lang="en-US" sz="26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(irrelevant info, duplicated info, high correlations)</a:t>
            </a:r>
            <a:endParaRPr lang="en-US" sz="260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10994" y="6236208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z="1300" b="1" smtClean="0">
                <a:latin typeface="Palatino Linotype" panose="02040502050505030304" pitchFamily="18" charset="0"/>
              </a:rPr>
              <a:pPr/>
              <a:t>3</a:t>
            </a:fld>
            <a:endParaRPr lang="en-US" sz="1300" b="1" dirty="0">
              <a:latin typeface="Palatino Linotype" panose="0204050205050503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3" t="29719" r="2727" b="54025"/>
          <a:stretch/>
        </p:blipFill>
        <p:spPr>
          <a:xfrm>
            <a:off x="0" y="2632363"/>
            <a:ext cx="12203508" cy="10113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522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225783"/>
            <a:ext cx="7729728" cy="1188720"/>
          </a:xfrm>
        </p:spPr>
        <p:txBody>
          <a:bodyPr>
            <a:normAutofit/>
          </a:bodyPr>
          <a:lstStyle/>
          <a:p>
            <a:r>
              <a:rPr lang="en-US" sz="5000" dirty="0" smtClean="0">
                <a:latin typeface="Palatino Linotype" panose="02040502050505030304" pitchFamily="18" charset="0"/>
              </a:rPr>
              <a:t>Data set</a:t>
            </a:r>
            <a:endParaRPr lang="en-US" sz="5000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680" y="1732880"/>
            <a:ext cx="10431919" cy="4704865"/>
          </a:xfrm>
          <a:solidFill>
            <a:srgbClr val="FFFFFF"/>
          </a:solidFill>
          <a:ln w="1905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>
              <a:spcBef>
                <a:spcPts val="0"/>
              </a:spcBef>
              <a:buClr>
                <a:schemeClr val="tx1"/>
              </a:buClr>
            </a:pPr>
            <a:r>
              <a:rPr lang="en-US" sz="26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Scraped individual </a:t>
            </a:r>
            <a:r>
              <a:rPr lang="en-US" sz="2600" dirty="0">
                <a:solidFill>
                  <a:schemeClr val="tx1"/>
                </a:solidFill>
                <a:latin typeface="Palatino Linotype" panose="02040502050505030304" pitchFamily="18" charset="0"/>
              </a:rPr>
              <a:t>review data </a:t>
            </a:r>
            <a:r>
              <a:rPr lang="en-US" sz="26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from </a:t>
            </a:r>
            <a:r>
              <a:rPr lang="en-US" sz="2600" dirty="0">
                <a:solidFill>
                  <a:schemeClr val="tx1"/>
                </a:solidFill>
                <a:latin typeface="Palatino Linotype" panose="02040502050505030304" pitchFamily="18" charset="0"/>
              </a:rPr>
              <a:t>TripAdvisor for each of the attractions in the WDW Ride </a:t>
            </a:r>
            <a:r>
              <a:rPr lang="en-US" sz="26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Data (through Oct. 9, 2021): </a:t>
            </a:r>
            <a:r>
              <a:rPr lang="en-US" sz="2600" dirty="0" smtClean="0">
                <a:solidFill>
                  <a:schemeClr val="tx1"/>
                </a:solidFill>
                <a:latin typeface="Palatino Linotype" panose="02040502050505030304" pitchFamily="18" charset="0"/>
                <a:hlinkClick r:id="rId2"/>
              </a:rPr>
              <a:t>https</a:t>
            </a:r>
            <a:r>
              <a:rPr lang="en-US" sz="2600" dirty="0">
                <a:solidFill>
                  <a:schemeClr val="tx1"/>
                </a:solidFill>
                <a:latin typeface="Palatino Linotype" panose="02040502050505030304" pitchFamily="18" charset="0"/>
                <a:hlinkClick r:id="rId2"/>
              </a:rPr>
              <a:t>://</a:t>
            </a:r>
            <a:r>
              <a:rPr lang="en-US" sz="2600" dirty="0" smtClean="0">
                <a:solidFill>
                  <a:schemeClr val="tx1"/>
                </a:solidFill>
                <a:latin typeface="Palatino Linotype" panose="02040502050505030304" pitchFamily="18" charset="0"/>
                <a:hlinkClick r:id="rId2"/>
              </a:rPr>
              <a:t>www.tripadvisor.com/Attractions-g34515-Activities-a_allAttractions.true-Orlando_Florida.html</a:t>
            </a:r>
            <a:endParaRPr lang="en-US" sz="2600" dirty="0" smtClean="0">
              <a:solidFill>
                <a:schemeClr val="tx1"/>
              </a:solidFill>
              <a:latin typeface="Palatino Linotype" panose="02040502050505030304" pitchFamily="18" charset="0"/>
            </a:endParaRPr>
          </a:p>
          <a:p>
            <a:pPr marL="0" indent="0">
              <a:spcBef>
                <a:spcPts val="0"/>
              </a:spcBef>
              <a:buClr>
                <a:schemeClr val="tx1"/>
              </a:buClr>
              <a:buNone/>
            </a:pPr>
            <a:endParaRPr lang="en-US" sz="2000" dirty="0" smtClean="0">
              <a:solidFill>
                <a:schemeClr val="tx1"/>
              </a:solidFill>
              <a:latin typeface="Palatino Linotype" panose="02040502050505030304" pitchFamily="18" charset="0"/>
            </a:endParaRPr>
          </a:p>
          <a:p>
            <a:pPr marL="0" indent="0">
              <a:spcBef>
                <a:spcPts val="0"/>
              </a:spcBef>
              <a:buClr>
                <a:schemeClr val="tx1"/>
              </a:buClr>
              <a:buNone/>
            </a:pPr>
            <a:endParaRPr lang="en-US" sz="2000" dirty="0" smtClean="0">
              <a:solidFill>
                <a:schemeClr val="tx1"/>
              </a:solidFill>
              <a:latin typeface="Palatino Linotype" panose="02040502050505030304" pitchFamily="18" charset="0"/>
            </a:endParaRPr>
          </a:p>
          <a:p>
            <a:pPr marL="0" indent="0">
              <a:spcBef>
                <a:spcPts val="0"/>
              </a:spcBef>
              <a:buClr>
                <a:schemeClr val="tx1"/>
              </a:buClr>
              <a:buNone/>
            </a:pPr>
            <a:endParaRPr lang="en-US" sz="2600" dirty="0" smtClean="0">
              <a:solidFill>
                <a:schemeClr val="tx1"/>
              </a:solidFill>
              <a:latin typeface="Palatino Linotype" panose="02040502050505030304" pitchFamily="18" charset="0"/>
            </a:endParaRPr>
          </a:p>
          <a:p>
            <a:pPr>
              <a:spcBef>
                <a:spcPts val="0"/>
              </a:spcBef>
              <a:buClr>
                <a:schemeClr val="tx1"/>
              </a:buClr>
            </a:pPr>
            <a:r>
              <a:rPr lang="en-US" sz="26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Contains features like review date, review title, review text, and rating for each ride; initial cleaning in Excel, secondary in Jupyter</a:t>
            </a:r>
          </a:p>
          <a:p>
            <a:pPr>
              <a:spcBef>
                <a:spcPts val="0"/>
              </a:spcBef>
              <a:buClr>
                <a:schemeClr val="tx1"/>
              </a:buClr>
            </a:pPr>
            <a:r>
              <a:rPr lang="en-US" sz="2600" dirty="0">
                <a:solidFill>
                  <a:schemeClr val="tx1"/>
                </a:solidFill>
                <a:latin typeface="Palatino Linotype" panose="02040502050505030304" pitchFamily="18" charset="0"/>
              </a:rPr>
              <a:t>Pre-cleaning: </a:t>
            </a:r>
            <a:r>
              <a:rPr lang="en-US" sz="26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9,843 rows </a:t>
            </a:r>
            <a:r>
              <a:rPr lang="en-US" sz="2600" dirty="0">
                <a:solidFill>
                  <a:schemeClr val="tx1"/>
                </a:solidFill>
                <a:latin typeface="Palatino Linotype" panose="02040502050505030304" pitchFamily="18" charset="0"/>
              </a:rPr>
              <a:t>x 7</a:t>
            </a:r>
            <a:r>
              <a:rPr lang="en-US" sz="26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sz="2600" dirty="0">
                <a:solidFill>
                  <a:schemeClr val="tx1"/>
                </a:solidFill>
                <a:latin typeface="Palatino Linotype" panose="02040502050505030304" pitchFamily="18" charset="0"/>
              </a:rPr>
              <a:t>columns | Post: </a:t>
            </a:r>
            <a:r>
              <a:rPr lang="en-US" sz="26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9,843 </a:t>
            </a:r>
            <a:r>
              <a:rPr lang="en-US" sz="2600" dirty="0">
                <a:solidFill>
                  <a:schemeClr val="tx1"/>
                </a:solidFill>
                <a:latin typeface="Palatino Linotype" panose="02040502050505030304" pitchFamily="18" charset="0"/>
              </a:rPr>
              <a:t>rows x 5</a:t>
            </a:r>
            <a:r>
              <a:rPr lang="en-US" sz="26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columns</a:t>
            </a:r>
          </a:p>
          <a:p>
            <a:pPr>
              <a:spcBef>
                <a:spcPts val="0"/>
              </a:spcBef>
              <a:buClr>
                <a:schemeClr val="tx1"/>
              </a:buClr>
            </a:pPr>
            <a:r>
              <a:rPr lang="en-US" sz="26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Dropped features not prepared to use for this analysis                (nulls requiring imputation, time series data)</a:t>
            </a:r>
            <a:endParaRPr lang="en-US" sz="2600" dirty="0">
              <a:solidFill>
                <a:schemeClr val="tx1"/>
              </a:solidFill>
              <a:latin typeface="Palatino Linotype" panose="02040502050505030304" pitchFamily="18" charset="0"/>
            </a:endParaRPr>
          </a:p>
          <a:p>
            <a:pPr>
              <a:spcBef>
                <a:spcPts val="0"/>
              </a:spcBef>
              <a:buClr>
                <a:schemeClr val="tx1"/>
              </a:buClr>
            </a:pPr>
            <a:endParaRPr lang="en-US" sz="2600" dirty="0" smtClean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10994" y="6236208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z="1300" b="1" smtClean="0">
                <a:latin typeface="Palatino Linotype" panose="02040502050505030304" pitchFamily="18" charset="0"/>
              </a:rPr>
              <a:pPr/>
              <a:t>4</a:t>
            </a:fld>
            <a:endParaRPr lang="en-US" sz="1300" b="1" dirty="0">
              <a:latin typeface="Palatino Linotype" panose="0204050205050503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42136" r="49056" b="49812"/>
          <a:stretch/>
        </p:blipFill>
        <p:spPr>
          <a:xfrm>
            <a:off x="2005584" y="3504600"/>
            <a:ext cx="8180832" cy="762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8284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225783"/>
            <a:ext cx="7729728" cy="1188720"/>
          </a:xfrm>
        </p:spPr>
        <p:txBody>
          <a:bodyPr>
            <a:normAutofit/>
          </a:bodyPr>
          <a:lstStyle/>
          <a:p>
            <a:r>
              <a:rPr lang="en-US" sz="5000" dirty="0" smtClean="0">
                <a:latin typeface="Palatino Linotype" panose="02040502050505030304" pitchFamily="18" charset="0"/>
              </a:rPr>
              <a:t>analysis</a:t>
            </a:r>
            <a:endParaRPr lang="en-US" sz="5000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680" y="1732880"/>
            <a:ext cx="10431919" cy="4704865"/>
          </a:xfrm>
          <a:solidFill>
            <a:srgbClr val="FFFFFF"/>
          </a:solidFill>
          <a:ln w="1905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0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Joined the data sets together (9,843 rows x 28 columns)</a:t>
            </a:r>
          </a:p>
          <a:p>
            <a:pPr>
              <a:buClr>
                <a:schemeClr val="tx1"/>
              </a:buClr>
            </a:pPr>
            <a:r>
              <a:rPr lang="en-US" sz="30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Data set is very imbalanced – way more 4- and 5-star reviews than 1-3 star reviews</a:t>
            </a:r>
          </a:p>
          <a:p>
            <a:pPr>
              <a:buClr>
                <a:schemeClr val="tx1"/>
              </a:buClr>
            </a:pPr>
            <a:endParaRPr lang="en-US" sz="3000" dirty="0" smtClean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10994" y="6236208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z="1300" b="1" smtClean="0">
                <a:latin typeface="Palatino Linotype" panose="02040502050505030304" pitchFamily="18" charset="0"/>
              </a:rPr>
              <a:pPr/>
              <a:t>5</a:t>
            </a:fld>
            <a:endParaRPr lang="en-US" sz="1300" b="1" dirty="0">
              <a:latin typeface="Palatino Linotype" panose="0204050205050503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194" y="3227243"/>
            <a:ext cx="3762375" cy="264795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292942"/>
              </p:ext>
            </p:extLst>
          </p:nvPr>
        </p:nvGraphicFramePr>
        <p:xfrm>
          <a:off x="1706460" y="3650153"/>
          <a:ext cx="380855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519">
                  <a:extLst>
                    <a:ext uri="{9D8B030D-6E8A-4147-A177-3AD203B41FA5}">
                      <a16:colId xmlns:a16="http://schemas.microsoft.com/office/drawing/2014/main" val="523038118"/>
                    </a:ext>
                  </a:extLst>
                </a:gridCol>
                <a:gridCol w="1269519">
                  <a:extLst>
                    <a:ext uri="{9D8B030D-6E8A-4147-A177-3AD203B41FA5}">
                      <a16:colId xmlns:a16="http://schemas.microsoft.com/office/drawing/2014/main" val="2047207860"/>
                    </a:ext>
                  </a:extLst>
                </a:gridCol>
                <a:gridCol w="1269519">
                  <a:extLst>
                    <a:ext uri="{9D8B030D-6E8A-4147-A177-3AD203B41FA5}">
                      <a16:colId xmlns:a16="http://schemas.microsoft.com/office/drawing/2014/main" val="29796902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Palatino Linotype" panose="02040502050505030304" pitchFamily="18" charset="0"/>
                        </a:rPr>
                        <a:t>Rating</a:t>
                      </a:r>
                      <a:endParaRPr lang="en-US" b="1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Palatino Linotype" panose="02040502050505030304" pitchFamily="18" charset="0"/>
                        </a:rPr>
                        <a:t>%</a:t>
                      </a:r>
                      <a:endParaRPr lang="en-US" b="1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Palatino Linotype" panose="02040502050505030304" pitchFamily="18" charset="0"/>
                        </a:rPr>
                        <a:t>#</a:t>
                      </a:r>
                      <a:endParaRPr lang="en-US" b="1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418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Palatino Linotype" panose="02040502050505030304" pitchFamily="18" charset="0"/>
                        </a:rPr>
                        <a:t>5</a:t>
                      </a:r>
                      <a:endParaRPr lang="en-US" b="1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Palatino Linotype" panose="02040502050505030304" pitchFamily="18" charset="0"/>
                        </a:rPr>
                        <a:t>62%</a:t>
                      </a:r>
                      <a:endParaRPr lang="en-US" b="1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Palatino Linotype" panose="02040502050505030304" pitchFamily="18" charset="0"/>
                        </a:rPr>
                        <a:t>6,081</a:t>
                      </a:r>
                      <a:endParaRPr lang="en-US" b="1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156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Palatino Linotype" panose="02040502050505030304" pitchFamily="18" charset="0"/>
                        </a:rPr>
                        <a:t>4</a:t>
                      </a:r>
                      <a:endParaRPr lang="en-US" b="1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Palatino Linotype" panose="02040502050505030304" pitchFamily="18" charset="0"/>
                        </a:rPr>
                        <a:t>24%</a:t>
                      </a:r>
                      <a:endParaRPr lang="en-US" b="1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Palatino Linotype" panose="02040502050505030304" pitchFamily="18" charset="0"/>
                        </a:rPr>
                        <a:t>2,393</a:t>
                      </a:r>
                      <a:endParaRPr lang="en-US" b="1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526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Palatino Linotype" panose="02040502050505030304" pitchFamily="18" charset="0"/>
                        </a:rPr>
                        <a:t>3</a:t>
                      </a:r>
                      <a:endParaRPr lang="en-US" b="1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Palatino Linotype" panose="02040502050505030304" pitchFamily="18" charset="0"/>
                        </a:rPr>
                        <a:t>9%</a:t>
                      </a:r>
                      <a:endParaRPr lang="en-US" b="1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Palatino Linotype" panose="02040502050505030304" pitchFamily="18" charset="0"/>
                        </a:rPr>
                        <a:t>902</a:t>
                      </a:r>
                      <a:endParaRPr lang="en-US" b="1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7465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Palatino Linotype" panose="02040502050505030304" pitchFamily="18" charset="0"/>
                        </a:rPr>
                        <a:t>2</a:t>
                      </a:r>
                      <a:endParaRPr lang="en-US" b="1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Palatino Linotype" panose="02040502050505030304" pitchFamily="18" charset="0"/>
                        </a:rPr>
                        <a:t>2%</a:t>
                      </a:r>
                      <a:endParaRPr lang="en-US" b="1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Palatino Linotype" panose="02040502050505030304" pitchFamily="18" charset="0"/>
                        </a:rPr>
                        <a:t>212</a:t>
                      </a:r>
                      <a:endParaRPr lang="en-US" b="1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771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Palatino Linotype" panose="02040502050505030304" pitchFamily="18" charset="0"/>
                        </a:rPr>
                        <a:t>1</a:t>
                      </a:r>
                      <a:endParaRPr lang="en-US" b="1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Palatino Linotype" panose="02040502050505030304" pitchFamily="18" charset="0"/>
                        </a:rPr>
                        <a:t>3%</a:t>
                      </a:r>
                      <a:endParaRPr lang="en-US" b="1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Palatino Linotype" panose="02040502050505030304" pitchFamily="18" charset="0"/>
                        </a:rPr>
                        <a:t>255</a:t>
                      </a:r>
                      <a:endParaRPr lang="en-US" b="1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576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002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225783"/>
            <a:ext cx="7729728" cy="1188720"/>
          </a:xfrm>
        </p:spPr>
        <p:txBody>
          <a:bodyPr>
            <a:normAutofit/>
          </a:bodyPr>
          <a:lstStyle/>
          <a:p>
            <a:r>
              <a:rPr lang="en-US" sz="5000" dirty="0" smtClean="0">
                <a:latin typeface="Palatino Linotype" panose="02040502050505030304" pitchFamily="18" charset="0"/>
              </a:rPr>
              <a:t>analysis</a:t>
            </a:r>
            <a:endParaRPr lang="en-US" sz="5000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680" y="1732880"/>
            <a:ext cx="10431919" cy="4704865"/>
          </a:xfrm>
          <a:solidFill>
            <a:srgbClr val="FFFFFF"/>
          </a:solidFill>
          <a:ln w="1905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0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Avatar: Flight of Passage has way more reviews than any other ride, but its rating distributions are reflective of the overall data set (mostly positive reviews)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10994" y="6236208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z="1300" b="1" smtClean="0">
                <a:latin typeface="Palatino Linotype" panose="02040502050505030304" pitchFamily="18" charset="0"/>
              </a:rPr>
              <a:pPr/>
              <a:t>6</a:t>
            </a:fld>
            <a:endParaRPr lang="en-US" sz="1300" b="1" dirty="0">
              <a:latin typeface="Palatino Linotype" panose="0204050205050503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4" y="3555423"/>
            <a:ext cx="3676650" cy="24955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4" t="36840" r="54048" b="32662"/>
          <a:stretch/>
        </p:blipFill>
        <p:spPr>
          <a:xfrm>
            <a:off x="5133763" y="3555423"/>
            <a:ext cx="5672782" cy="24955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1675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225783"/>
            <a:ext cx="7729728" cy="1188720"/>
          </a:xfrm>
        </p:spPr>
        <p:txBody>
          <a:bodyPr>
            <a:normAutofit/>
          </a:bodyPr>
          <a:lstStyle/>
          <a:p>
            <a:r>
              <a:rPr lang="en-US" sz="5000" dirty="0" smtClean="0">
                <a:latin typeface="Palatino Linotype" panose="02040502050505030304" pitchFamily="18" charset="0"/>
              </a:rPr>
              <a:t>analysis</a:t>
            </a:r>
            <a:endParaRPr lang="en-US" sz="5000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680" y="1732880"/>
            <a:ext cx="10431919" cy="4704865"/>
          </a:xfrm>
          <a:solidFill>
            <a:srgbClr val="FFFFFF"/>
          </a:solidFill>
          <a:ln w="1905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0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Most reviews are 200 words or less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10994" y="6236208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z="1300" b="1" smtClean="0">
                <a:latin typeface="Palatino Linotype" panose="02040502050505030304" pitchFamily="18" charset="0"/>
              </a:rPr>
              <a:pPr/>
              <a:t>7</a:t>
            </a:fld>
            <a:endParaRPr lang="en-US" sz="1300" b="1" dirty="0">
              <a:latin typeface="Palatino Linotype" panose="0204050205050503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471" y="2290736"/>
            <a:ext cx="10108335" cy="414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6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225783"/>
            <a:ext cx="7729728" cy="1188720"/>
          </a:xfrm>
        </p:spPr>
        <p:txBody>
          <a:bodyPr>
            <a:normAutofit/>
          </a:bodyPr>
          <a:lstStyle/>
          <a:p>
            <a:r>
              <a:rPr lang="en-US" sz="5000" dirty="0" smtClean="0">
                <a:latin typeface="Palatino Linotype" panose="02040502050505030304" pitchFamily="18" charset="0"/>
              </a:rPr>
              <a:t>modeling</a:t>
            </a:r>
            <a:endParaRPr lang="en-US" sz="5000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680" y="1732880"/>
            <a:ext cx="10431919" cy="4704865"/>
          </a:xfrm>
          <a:solidFill>
            <a:srgbClr val="FFFFFF"/>
          </a:solidFill>
          <a:ln w="1905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0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Adjusted which columns I used or dropped depending on the model (dropped to 17 columns for linear/lasso/ridge regressions – 34 after one-hot encoding)</a:t>
            </a:r>
          </a:p>
          <a:p>
            <a:pPr>
              <a:buClr>
                <a:schemeClr val="tx1"/>
              </a:buClr>
            </a:pPr>
            <a:r>
              <a:rPr lang="en-US" sz="30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After adding/removing columns,                                    trying different levels of regularization                        (including with grid search), could not                                get a linear regression model based on                               ride characteristics to explain                                             more than 10% variance</a:t>
            </a:r>
          </a:p>
          <a:p>
            <a:pPr>
              <a:buClr>
                <a:schemeClr val="tx1"/>
              </a:buClr>
            </a:pPr>
            <a:endParaRPr lang="en-US" sz="3000" dirty="0" smtClean="0">
              <a:solidFill>
                <a:schemeClr val="tx1"/>
              </a:solidFill>
              <a:latin typeface="Palatino Linotype" panose="02040502050505030304" pitchFamily="18" charset="0"/>
            </a:endParaRPr>
          </a:p>
          <a:p>
            <a:pPr>
              <a:buClr>
                <a:schemeClr val="tx1"/>
              </a:buClr>
            </a:pPr>
            <a:endParaRPr lang="en-US" sz="3000" dirty="0" smtClean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10994" y="6236208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z="1300" b="1" smtClean="0">
                <a:latin typeface="Palatino Linotype" panose="02040502050505030304" pitchFamily="18" charset="0"/>
              </a:rPr>
              <a:pPr/>
              <a:t>8</a:t>
            </a:fld>
            <a:endParaRPr lang="en-US" sz="1300" b="1" dirty="0">
              <a:latin typeface="Palatino Linotype" panose="0204050205050503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655" y="3014795"/>
            <a:ext cx="3184544" cy="32214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439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225783"/>
            <a:ext cx="7729728" cy="1188720"/>
          </a:xfrm>
        </p:spPr>
        <p:txBody>
          <a:bodyPr>
            <a:normAutofit/>
          </a:bodyPr>
          <a:lstStyle/>
          <a:p>
            <a:r>
              <a:rPr lang="en-US" sz="5000" dirty="0" smtClean="0">
                <a:latin typeface="Palatino Linotype" panose="02040502050505030304" pitchFamily="18" charset="0"/>
              </a:rPr>
              <a:t>modeling</a:t>
            </a:r>
            <a:endParaRPr lang="en-US" sz="5000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680" y="1732880"/>
            <a:ext cx="10431919" cy="4704865"/>
          </a:xfrm>
          <a:solidFill>
            <a:srgbClr val="FFFFFF"/>
          </a:solidFill>
          <a:ln w="1905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0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Predicting ratings can be treated as either a regression or </a:t>
            </a:r>
            <a:r>
              <a:rPr lang="en-US" sz="3000" dirty="0">
                <a:solidFill>
                  <a:schemeClr val="tx1"/>
                </a:solidFill>
                <a:latin typeface="Palatino Linotype" panose="02040502050505030304" pitchFamily="18" charset="0"/>
              </a:rPr>
              <a:t>classification problem </a:t>
            </a:r>
            <a:r>
              <a:rPr lang="en-US" sz="1100" dirty="0">
                <a:solidFill>
                  <a:schemeClr val="tx1"/>
                </a:solidFill>
                <a:latin typeface="Palatino Linotype" panose="02040502050505030304" pitchFamily="18" charset="0"/>
              </a:rPr>
              <a:t>(</a:t>
            </a:r>
            <a:r>
              <a:rPr lang="en-US" sz="1100" dirty="0">
                <a:solidFill>
                  <a:schemeClr val="tx1"/>
                </a:solidFill>
                <a:latin typeface="Palatino Linotype" panose="02040502050505030304" pitchFamily="18" charset="0"/>
                <a:hlinkClick r:id="rId2"/>
              </a:rPr>
              <a:t>https://</a:t>
            </a:r>
            <a:r>
              <a:rPr lang="en-US" sz="1100" dirty="0" smtClean="0">
                <a:solidFill>
                  <a:schemeClr val="tx1"/>
                </a:solidFill>
                <a:latin typeface="Palatino Linotype" panose="02040502050505030304" pitchFamily="18" charset="0"/>
                <a:hlinkClick r:id="rId2"/>
              </a:rPr>
              <a:t>towardsdatascience.com/1-to-5-star-ratings-classification-or-regression-b0462708a4df</a:t>
            </a:r>
            <a:r>
              <a:rPr lang="en-US" sz="11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)</a:t>
            </a:r>
          </a:p>
          <a:p>
            <a:pPr>
              <a:buClr>
                <a:schemeClr val="tx1"/>
              </a:buClr>
            </a:pPr>
            <a:r>
              <a:rPr lang="en-US" sz="30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Tried K nearest neighbors,                                             random forests, and random                                           forests with gradient boosting,                                              but couldn’t come up with a                                             model that did better than the                                              null model (guessing all 5-stars                                       would be 62% accurate)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10994" y="6236208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z="1300" b="1" smtClean="0">
                <a:latin typeface="Palatino Linotype" panose="02040502050505030304" pitchFamily="18" charset="0"/>
              </a:rPr>
              <a:pPr/>
              <a:t>9</a:t>
            </a:fld>
            <a:endParaRPr lang="en-US" sz="1300" b="1" dirty="0">
              <a:latin typeface="Palatino Linotype" panose="0204050205050503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346" y="2994483"/>
            <a:ext cx="4554682" cy="32417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3958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3616</TotalTime>
  <Words>773</Words>
  <Application>Microsoft Office PowerPoint</Application>
  <PresentationFormat>Widescreen</PresentationFormat>
  <Paragraphs>99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Gill Sans MT</vt:lpstr>
      <vt:lpstr>Palatino Linotype</vt:lpstr>
      <vt:lpstr>Parcel</vt:lpstr>
      <vt:lpstr>GA Data Science Capstone Project: Predicting Attraction Popularity at Walt Disney World</vt:lpstr>
      <vt:lpstr>Problem</vt:lpstr>
      <vt:lpstr>Data set</vt:lpstr>
      <vt:lpstr>Data set</vt:lpstr>
      <vt:lpstr>analysis</vt:lpstr>
      <vt:lpstr>analysis</vt:lpstr>
      <vt:lpstr>analysis</vt:lpstr>
      <vt:lpstr>modeling</vt:lpstr>
      <vt:lpstr>modeling</vt:lpstr>
      <vt:lpstr>modeling</vt:lpstr>
      <vt:lpstr>modeling</vt:lpstr>
      <vt:lpstr>modeling</vt:lpstr>
      <vt:lpstr>Next steps</vt:lpstr>
      <vt:lpstr>Questions?</vt:lpstr>
    </vt:vector>
  </TitlesOfParts>
  <Company>The Salvation Army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 Data Analytics Project 1</dc:title>
  <dc:creator>Christopher Doughty</dc:creator>
  <cp:lastModifiedBy>Christopher Doughty</cp:lastModifiedBy>
  <cp:revision>217</cp:revision>
  <dcterms:created xsi:type="dcterms:W3CDTF">2020-06-28T23:44:17Z</dcterms:created>
  <dcterms:modified xsi:type="dcterms:W3CDTF">2021-10-14T22:08:56Z</dcterms:modified>
</cp:coreProperties>
</file>